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5" r:id="rId2"/>
    <p:sldId id="257" r:id="rId3"/>
    <p:sldId id="282" r:id="rId4"/>
    <p:sldId id="276" r:id="rId5"/>
    <p:sldId id="275" r:id="rId6"/>
    <p:sldId id="284" r:id="rId7"/>
    <p:sldId id="277" r:id="rId8"/>
    <p:sldId id="278" r:id="rId9"/>
    <p:sldId id="279" r:id="rId10"/>
    <p:sldId id="281" r:id="rId11"/>
    <p:sldId id="271" r:id="rId12"/>
    <p:sldId id="264" r:id="rId13"/>
    <p:sldId id="268" r:id="rId14"/>
    <p:sldId id="267" r:id="rId15"/>
    <p:sldId id="269" r:id="rId16"/>
    <p:sldId id="272" r:id="rId17"/>
    <p:sldId id="274" r:id="rId18"/>
    <p:sldId id="283" r:id="rId19"/>
    <p:sldId id="259" r:id="rId20"/>
    <p:sldId id="2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6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207896" cy="61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93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675015" cy="425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692243"/>
            <a:ext cx="4572001" cy="316575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90" y="4955047"/>
            <a:ext cx="19637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249" y="12743"/>
            <a:ext cx="2088704" cy="370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527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  «Хоровод  - дружба народов»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96044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F:\D\2019-20020 уч.год\ДЕТ. Сад\толерантность\P91106-121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777" y="1371441"/>
            <a:ext cx="5204223" cy="550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90" y="4955047"/>
            <a:ext cx="19637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52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5060860" cy="2852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0" y="476672"/>
            <a:ext cx="5003396" cy="28205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43006" y="260648"/>
            <a:ext cx="370099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C00000"/>
                </a:solidFill>
              </a:rPr>
              <a:t>Формирование </a:t>
            </a:r>
            <a:r>
              <a:rPr lang="ru-RU" sz="2800" b="1" dirty="0">
                <a:solidFill>
                  <a:srgbClr val="C00000"/>
                </a:solidFill>
              </a:rPr>
              <a:t>толерантности</a:t>
            </a:r>
            <a:r>
              <a:rPr lang="ru-RU" sz="2800" dirty="0">
                <a:solidFill>
                  <a:srgbClr val="C00000"/>
                </a:solidFill>
              </a:rPr>
              <a:t> – процесс очень длительный и начинать его необходимо как можно раньше.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60" y="3645024"/>
            <a:ext cx="4040492" cy="286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10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" y="1381111"/>
            <a:ext cx="9048708" cy="508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На огромной на планете очень разные есть </a:t>
            </a:r>
            <a:r>
              <a:rPr lang="ru-RU" sz="3600" dirty="0" smtClean="0">
                <a:solidFill>
                  <a:srgbClr val="C00000"/>
                </a:solidFill>
              </a:rPr>
              <a:t>дети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5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7484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Воспитание симпатии, дружеского отношения к другим народам происходит в процессе подвижных игр, с использованием национальных атрибутов.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56" y="2250743"/>
            <a:ext cx="7840663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299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800" dirty="0">
                <a:solidFill>
                  <a:srgbClr val="C00000"/>
                </a:solidFill>
              </a:rPr>
              <a:t>Наши дети знают, что все люди отличаются друг от друга внешностью и поведением, но обладают и схожими чертами (строением тела, эмоциями, дети играют в такие же игры).</a:t>
            </a:r>
          </a:p>
        </p:txBody>
      </p:sp>
      <p:pic>
        <p:nvPicPr>
          <p:cNvPr id="8195" name="Picture 3" descr="F:\D\2019-20020 уч.год\ДЕТ. Сад\толерантность\IMG-20191107-WA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6" y="1944216"/>
            <a:ext cx="8735616" cy="49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359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7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Физкультурный </a:t>
            </a:r>
            <a:r>
              <a:rPr lang="ru-RU" sz="3600" dirty="0">
                <a:solidFill>
                  <a:srgbClr val="C00000"/>
                </a:solidFill>
              </a:rPr>
              <a:t>досуг: день народных игр и подвижных </a:t>
            </a:r>
            <a:r>
              <a:rPr lang="ru-RU" sz="3600" dirty="0" smtClean="0">
                <a:solidFill>
                  <a:srgbClr val="C00000"/>
                </a:solidFill>
              </a:rPr>
              <a:t>забав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" y="1532986"/>
            <a:ext cx="4919531" cy="2767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12117"/>
            <a:ext cx="5364088" cy="30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94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48680"/>
            <a:ext cx="7241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Танцы разных народов 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F:\D\2019-20020 уч.год\ДЕТ. Сад\толерантность\IMG-20191107-WA0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4" y="1556204"/>
            <a:ext cx="8321968" cy="468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54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3 этап заключительный.</a:t>
            </a:r>
          </a:p>
          <a:p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dirty="0" smtClean="0">
                <a:solidFill>
                  <a:srgbClr val="C00000"/>
                </a:solidFill>
              </a:rPr>
              <a:t>Результатом </a:t>
            </a:r>
            <a:r>
              <a:rPr lang="ru-RU" sz="2000" dirty="0">
                <a:solidFill>
                  <a:srgbClr val="C00000"/>
                </a:solidFill>
              </a:rPr>
              <a:t>проведенной работы стало то, что наши выпускники  знают, что все люди отличаются друг от друга внешностью и поведением, но обладают и схожими чертами (строение тела, эмоции); им знакомы способы эмоциональной поддержки сверстника, взрослого; они понимают, что причинами  конфликта могут быть противоположные интересы, чувства, взгляды, и имеют представление о возможных способах разрешения конфликтов. Дети могут понимать друг друга, осознавать собственную ценность и ценность других людей; проявлять  </a:t>
            </a:r>
            <a:r>
              <a:rPr lang="ru-RU" sz="2000" dirty="0" err="1">
                <a:solidFill>
                  <a:srgbClr val="C00000"/>
                </a:solidFill>
              </a:rPr>
              <a:t>эмпатию</a:t>
            </a:r>
            <a:r>
              <a:rPr lang="ru-RU" sz="2000" dirty="0">
                <a:solidFill>
                  <a:srgbClr val="C00000"/>
                </a:solidFill>
              </a:rPr>
              <a:t> и толерантность; сознавать, какое чувство испытывают другие по отношению к их поступкам;  выражать свои чувства и понимать чувства другого; находить конструктивное решение конфликта. 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Таким образом, происходит воспитание толерантных установок.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157192"/>
            <a:ext cx="19637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073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63880" cy="604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09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97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amr\Desktop\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84368" cy="59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443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"/>
            <a:ext cx="4662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Arial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Arial"/>
              </a:rPr>
              <a:t>МДОУ </a:t>
            </a:r>
            <a:r>
              <a:rPr lang="ru-RU" dirty="0">
                <a:solidFill>
                  <a:srgbClr val="C00000"/>
                </a:solidFill>
                <a:latin typeface="Arial"/>
              </a:rPr>
              <a:t>комбинированного вида Детский сад №</a:t>
            </a:r>
            <a:r>
              <a:rPr lang="ru-RU" dirty="0" smtClean="0">
                <a:solidFill>
                  <a:srgbClr val="C00000"/>
                </a:solidFill>
                <a:latin typeface="Arial"/>
              </a:rPr>
              <a:t>6 </a:t>
            </a:r>
            <a:r>
              <a:rPr lang="ru-RU" dirty="0">
                <a:solidFill>
                  <a:srgbClr val="C00000"/>
                </a:solidFill>
                <a:latin typeface="Arial"/>
              </a:rPr>
              <a:t>«Ласточка</a:t>
            </a:r>
            <a:r>
              <a:rPr lang="ru-RU" dirty="0" smtClean="0">
                <a:solidFill>
                  <a:srgbClr val="C00000"/>
                </a:solidFill>
                <a:latin typeface="Arial"/>
              </a:rPr>
              <a:t>» </a:t>
            </a:r>
            <a:r>
              <a:rPr lang="ru-RU" dirty="0" err="1" smtClean="0">
                <a:solidFill>
                  <a:srgbClr val="C00000"/>
                </a:solidFill>
                <a:latin typeface="Arial"/>
              </a:rPr>
              <a:t>г.о.Подольск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4398496"/>
            <a:ext cx="5544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Arial"/>
            </a:endParaRPr>
          </a:p>
          <a:p>
            <a:endParaRPr lang="ru-RU" dirty="0">
              <a:latin typeface="Arial"/>
            </a:endParaRPr>
          </a:p>
          <a:p>
            <a:endParaRPr lang="ru-RU" dirty="0" smtClean="0">
              <a:latin typeface="Arial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Arial"/>
              </a:rPr>
              <a:t>Подготовили: </a:t>
            </a:r>
            <a:r>
              <a:rPr lang="ru-RU" dirty="0" err="1" smtClean="0">
                <a:solidFill>
                  <a:srgbClr val="C00000"/>
                </a:solidFill>
                <a:latin typeface="Arial"/>
              </a:rPr>
              <a:t>Риязутдинова</a:t>
            </a:r>
            <a:r>
              <a:rPr lang="ru-RU" dirty="0">
                <a:solidFill>
                  <a:srgbClr val="C00000"/>
                </a:solidFill>
                <a:latin typeface="Arial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"/>
              </a:rPr>
              <a:t>Лариса Семеновна </a:t>
            </a:r>
          </a:p>
          <a:p>
            <a:r>
              <a:rPr lang="ru-RU" dirty="0" smtClean="0">
                <a:solidFill>
                  <a:srgbClr val="C00000"/>
                </a:solidFill>
                <a:latin typeface="Arial"/>
              </a:rPr>
              <a:t>                        Смирнова Татьяна Петровна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988840"/>
            <a:ext cx="6192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Краткосрочный </a:t>
            </a:r>
            <a:r>
              <a:rPr lang="ru-RU" sz="2800" b="1" dirty="0">
                <a:solidFill>
                  <a:srgbClr val="C00000"/>
                </a:solidFill>
              </a:rPr>
              <a:t>проект по </a:t>
            </a:r>
            <a:r>
              <a:rPr lang="ru-RU" sz="2800" dirty="0">
                <a:solidFill>
                  <a:srgbClr val="C00000"/>
                </a:solidFill>
              </a:rPr>
              <a:t>формированию</a:t>
            </a:r>
            <a:r>
              <a:rPr lang="ru-RU" sz="2800" b="1" dirty="0">
                <a:solidFill>
                  <a:srgbClr val="C00000"/>
                </a:solidFill>
              </a:rPr>
              <a:t> толерантности у детей подготовительной группы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57177"/>
            <a:ext cx="19637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26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808" y="1"/>
            <a:ext cx="867767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Краткосрочный </a:t>
            </a:r>
            <a:r>
              <a:rPr lang="ru-RU" sz="2000" b="1" dirty="0">
                <a:solidFill>
                  <a:srgbClr val="C00000"/>
                </a:solidFill>
              </a:rPr>
              <a:t>проект по формированию толерантности у детей </a:t>
            </a:r>
            <a:r>
              <a:rPr lang="ru-RU" sz="2000" b="1" dirty="0" smtClean="0">
                <a:solidFill>
                  <a:srgbClr val="C00000"/>
                </a:solidFill>
              </a:rPr>
              <a:t>подготовительной группы.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i="1" dirty="0">
                <a:solidFill>
                  <a:srgbClr val="C00000"/>
                </a:solidFill>
              </a:rPr>
              <a:t>«</a:t>
            </a:r>
            <a:r>
              <a:rPr lang="ru-RU" sz="2000" b="1" i="1" dirty="0">
                <a:solidFill>
                  <a:srgbClr val="C00000"/>
                </a:solidFill>
              </a:rPr>
              <a:t>Толерантность — дорога к миру</a:t>
            </a:r>
            <a:r>
              <a:rPr lang="ru-RU" sz="2000" i="1" dirty="0" smtClean="0">
                <a:solidFill>
                  <a:srgbClr val="C00000"/>
                </a:solidFill>
              </a:rPr>
              <a:t>»</a:t>
            </a:r>
            <a:r>
              <a:rPr lang="ru-RU" sz="20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Подготовили</a:t>
            </a:r>
            <a:r>
              <a:rPr lang="ru-RU" sz="2000" dirty="0">
                <a:solidFill>
                  <a:srgbClr val="C00000"/>
                </a:solidFill>
              </a:rPr>
              <a:t>: </a:t>
            </a:r>
            <a:r>
              <a:rPr lang="ru-RU" sz="2000" dirty="0" err="1" smtClean="0">
                <a:solidFill>
                  <a:srgbClr val="C00000"/>
                </a:solidFill>
              </a:rPr>
              <a:t>Риязутдинова</a:t>
            </a:r>
            <a:r>
              <a:rPr lang="ru-RU" sz="2000" dirty="0" smtClean="0">
                <a:solidFill>
                  <a:srgbClr val="C00000"/>
                </a:solidFill>
              </a:rPr>
              <a:t> Л.С. и Смирнова Т.П.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Краткосрочный </a:t>
            </a:r>
            <a:r>
              <a:rPr lang="ru-RU" sz="2000" b="1" dirty="0">
                <a:solidFill>
                  <a:srgbClr val="C00000"/>
                </a:solidFill>
              </a:rPr>
              <a:t>проект по формированию толерантности</a:t>
            </a:r>
            <a:r>
              <a:rPr lang="ru-RU" sz="2000" dirty="0">
                <a:solidFill>
                  <a:srgbClr val="C00000"/>
                </a:solidFill>
              </a:rPr>
              <a:t> у детей дошкольного </a:t>
            </a:r>
            <a:r>
              <a:rPr lang="ru-RU" sz="2000" dirty="0" smtClean="0">
                <a:solidFill>
                  <a:srgbClr val="C00000"/>
                </a:solidFill>
              </a:rPr>
              <a:t>возраста (6 лет) </a:t>
            </a:r>
            <a:r>
              <a:rPr lang="ru-RU" sz="2000" i="1" dirty="0">
                <a:solidFill>
                  <a:srgbClr val="C00000"/>
                </a:solidFill>
              </a:rPr>
              <a:t>«</a:t>
            </a:r>
            <a:r>
              <a:rPr lang="ru-RU" sz="2000" b="1" i="1" dirty="0">
                <a:solidFill>
                  <a:srgbClr val="C00000"/>
                </a:solidFill>
              </a:rPr>
              <a:t>Толерантность — дорога к миру</a:t>
            </a:r>
            <a:r>
              <a:rPr lang="ru-RU" sz="2000" i="1" dirty="0" smtClean="0">
                <a:solidFill>
                  <a:srgbClr val="C00000"/>
                </a:solidFill>
              </a:rPr>
              <a:t>»</a:t>
            </a:r>
            <a:r>
              <a:rPr lang="ru-RU" sz="2000" dirty="0" smtClean="0">
                <a:solidFill>
                  <a:srgbClr val="C00000"/>
                </a:solidFill>
              </a:rPr>
              <a:t>.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Участники проекта</a:t>
            </a:r>
            <a:r>
              <a:rPr lang="ru-RU" sz="2000" dirty="0">
                <a:solidFill>
                  <a:srgbClr val="C00000"/>
                </a:solidFill>
              </a:rPr>
              <a:t>: воспитатели и дети </a:t>
            </a:r>
            <a:r>
              <a:rPr lang="ru-RU" sz="2000" b="1" dirty="0">
                <a:solidFill>
                  <a:srgbClr val="C00000"/>
                </a:solidFill>
              </a:rPr>
              <a:t>подготовительной группы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b="1" dirty="0">
                <a:solidFill>
                  <a:srgbClr val="C00000"/>
                </a:solidFill>
              </a:rPr>
              <a:t>Срок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проекта</a:t>
            </a:r>
            <a:r>
              <a:rPr lang="ru-RU" sz="2000" dirty="0">
                <a:solidFill>
                  <a:srgbClr val="C00000"/>
                </a:solidFill>
              </a:rPr>
              <a:t>: </a:t>
            </a:r>
            <a:r>
              <a:rPr lang="ru-RU" sz="2000" dirty="0" smtClean="0">
                <a:solidFill>
                  <a:srgbClr val="C00000"/>
                </a:solidFill>
              </a:rPr>
              <a:t>краткосрочный</a:t>
            </a:r>
          </a:p>
          <a:p>
            <a:pPr lvl="0"/>
            <a:r>
              <a:rPr lang="ru-RU" sz="2000" b="1" dirty="0">
                <a:solidFill>
                  <a:srgbClr val="C00000"/>
                </a:solidFill>
              </a:rPr>
              <a:t>Период реализации</a:t>
            </a:r>
            <a:r>
              <a:rPr lang="ru-RU" sz="2000" dirty="0">
                <a:solidFill>
                  <a:srgbClr val="C00000"/>
                </a:solidFill>
              </a:rPr>
              <a:t>: с </a:t>
            </a:r>
            <a:r>
              <a:rPr lang="ru-RU" sz="2000" dirty="0" smtClean="0">
                <a:solidFill>
                  <a:srgbClr val="C00000"/>
                </a:solidFill>
              </a:rPr>
              <a:t>01.11.19г. </a:t>
            </a:r>
            <a:r>
              <a:rPr lang="ru-RU" sz="2000" dirty="0">
                <a:solidFill>
                  <a:srgbClr val="C00000"/>
                </a:solidFill>
              </a:rPr>
              <a:t>по </a:t>
            </a:r>
            <a:r>
              <a:rPr lang="ru-RU" sz="2000" dirty="0" smtClean="0">
                <a:solidFill>
                  <a:srgbClr val="C00000"/>
                </a:solidFill>
              </a:rPr>
              <a:t>08.11.19 г.</a:t>
            </a:r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Тип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проекта</a:t>
            </a:r>
            <a:r>
              <a:rPr lang="ru-RU" sz="2000" dirty="0">
                <a:solidFill>
                  <a:srgbClr val="C00000"/>
                </a:solidFill>
              </a:rPr>
              <a:t>: </a:t>
            </a:r>
            <a:r>
              <a:rPr lang="ru-RU" sz="2000" dirty="0" smtClean="0">
                <a:solidFill>
                  <a:srgbClr val="C00000"/>
                </a:solidFill>
              </a:rPr>
              <a:t>информационно-познавательный</a:t>
            </a:r>
          </a:p>
          <a:p>
            <a:r>
              <a:rPr lang="ru-RU" sz="2000" b="1" u="sng" dirty="0" smtClean="0">
                <a:solidFill>
                  <a:srgbClr val="C00000"/>
                </a:solidFill>
              </a:rPr>
              <a:t>Актуальность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2000" dirty="0" smtClean="0"/>
              <a:t>формирования </a:t>
            </a:r>
            <a:r>
              <a:rPr lang="ru-RU" sz="2000" dirty="0"/>
              <a:t>толерантности у детей дошкольного возраста приобретает особую важность потому, что опыт восприятия окружающего мира у них ещё невелик, отсутствуют стереотипы сознания и поведения. По мере роста и развития, обучения и приобретения разного рода социального опыта, в сознании и поведении ребенка постепенно формируются определенные оценочные суждения, касающиеся тех или иных явлений и фактов окружающей жизни. Воспитание толерантности связано с приобщением ребенка к миру общечеловеческих ценностей – отзывчивости, терпения, принятия, доброжелательности, чуткости, сочувствия. 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32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9"/>
            <a:ext cx="88569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Цель</a:t>
            </a:r>
            <a:r>
              <a:rPr lang="ru-RU" sz="240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: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ru-RU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2400" dirty="0" smtClean="0">
                <a:solidFill>
                  <a:srgbClr val="C00000"/>
                </a:solidFill>
              </a:rPr>
              <a:t>Создание </a:t>
            </a:r>
            <a:r>
              <a:rPr lang="ru-RU" sz="2400" dirty="0">
                <a:solidFill>
                  <a:srgbClr val="C00000"/>
                </a:solidFill>
              </a:rPr>
              <a:t>условий для формирования у детей старшего дошкольного возраста толерантного отношения к окружающему миру.</a:t>
            </a:r>
            <a:endParaRPr lang="ru-RU" sz="2400" b="1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endParaRPr lang="ru-RU" sz="1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endParaRPr lang="ru-RU" sz="1400" b="1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endParaRPr lang="ru-RU" sz="1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132856"/>
            <a:ext cx="878497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u="sng" dirty="0">
                <a:solidFill>
                  <a:srgbClr val="FF0000"/>
                </a:solidFill>
              </a:rPr>
              <a:t>Задачи</a:t>
            </a:r>
            <a:r>
              <a:rPr lang="ru-RU" sz="2000" dirty="0">
                <a:solidFill>
                  <a:srgbClr val="FF0000"/>
                </a:solidFill>
              </a:rPr>
              <a:t>:</a:t>
            </a:r>
          </a:p>
          <a:p>
            <a:pPr lvl="0" algn="ctr">
              <a:spcBef>
                <a:spcPct val="20000"/>
              </a:spcBef>
            </a:pPr>
            <a:r>
              <a:rPr lang="ru-RU" sz="2000" dirty="0">
                <a:solidFill>
                  <a:srgbClr val="FF0000"/>
                </a:solidFill>
              </a:rPr>
              <a:t>1. формировать у детей старшего дошкольного возраста понимание слова «толерантность»;</a:t>
            </a:r>
          </a:p>
          <a:p>
            <a:pPr lvl="0" algn="ctr">
              <a:spcBef>
                <a:spcPct val="20000"/>
              </a:spcBef>
            </a:pPr>
            <a:r>
              <a:rPr lang="ru-RU" sz="2000" dirty="0">
                <a:solidFill>
                  <a:srgbClr val="FF0000"/>
                </a:solidFill>
              </a:rPr>
              <a:t>2. развивать умение видеть и понимать другого человека, проявлять сопереживание, сочувствие к людям;</a:t>
            </a:r>
          </a:p>
          <a:p>
            <a:pPr lvl="0" algn="ctr">
              <a:spcBef>
                <a:spcPct val="20000"/>
              </a:spcBef>
            </a:pPr>
            <a:r>
              <a:rPr lang="ru-RU" sz="2000" dirty="0">
                <a:solidFill>
                  <a:srgbClr val="FF0000"/>
                </a:solidFill>
              </a:rPr>
              <a:t>3. создать условия для успешного вхождения в жизнь детского сада детей разных национальностей, детей с ограниченными возможностями;</a:t>
            </a:r>
          </a:p>
          <a:p>
            <a:pPr lvl="0" algn="ctr">
              <a:spcBef>
                <a:spcPct val="20000"/>
              </a:spcBef>
            </a:pPr>
            <a:r>
              <a:rPr lang="ru-RU" sz="2000" dirty="0">
                <a:solidFill>
                  <a:srgbClr val="FF0000"/>
                </a:solidFill>
              </a:rPr>
              <a:t>4. воспитывать культуру межличностного взаимодействия детей в группе.</a:t>
            </a:r>
          </a:p>
          <a:p>
            <a:pPr lvl="0" algn="ctr">
              <a:spcBef>
                <a:spcPct val="20000"/>
              </a:spcBef>
            </a:pPr>
            <a:r>
              <a:rPr lang="ru-RU" sz="2000" dirty="0">
                <a:solidFill>
                  <a:srgbClr val="FF0000"/>
                </a:solidFill>
              </a:rPr>
              <a:t>5. расширять взаимодействие педагогов и родителей в деле воспитания чувства толерантности у детей.</a:t>
            </a:r>
          </a:p>
          <a:p>
            <a:pPr lvl="0" algn="ctr">
              <a:spcBef>
                <a:spcPct val="20000"/>
              </a:spcBef>
            </a:pP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7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Ожидаемый результат:</a:t>
            </a:r>
          </a:p>
          <a:p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C00000"/>
                </a:solidFill>
              </a:rPr>
              <a:t>Обогащение и расширение представлений детей о других странах, народах.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C00000"/>
                </a:solidFill>
              </a:rPr>
              <a:t>Осознание и признание детьми приоритета общечеловеческих ценностей.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C00000"/>
                </a:solidFill>
              </a:rPr>
              <a:t>Развитие чувства дружбы и мира  между народами.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C00000"/>
                </a:solidFill>
              </a:rPr>
              <a:t>Развитие у детей глубокого уважения к национальному достоинству граждан своей национальности и любой другой, доброжелательности и такта во взаимоотношениях со всеми людьми вне зависимости от их национальной и расовой принадлежности; интеллектуальной сферы детей,  расширят опыт нравственного поведения.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C00000"/>
                </a:solidFill>
              </a:rPr>
              <a:t>Приобретут навыки позитивного взаимодействия посредством игровой деятельности, разовьют опыт толерантных отношений,   умение устанавливать партнёрские взаимоотношения со сверстниками (умение  договариваться, улаживать конфликты</a:t>
            </a:r>
            <a:r>
              <a:rPr lang="ru-RU" sz="2000" dirty="0" smtClean="0">
                <a:solidFill>
                  <a:srgbClr val="C00000"/>
                </a:solidFill>
              </a:rPr>
              <a:t>).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38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03649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Виды деятельности и формы работы с детьми.</a:t>
            </a:r>
          </a:p>
          <a:p>
            <a:r>
              <a:rPr lang="ru-RU" u="sng" dirty="0">
                <a:solidFill>
                  <a:srgbClr val="C00000"/>
                </a:solidFill>
              </a:rPr>
              <a:t>Игровая деятельность</a:t>
            </a:r>
            <a:r>
              <a:rPr lang="ru-RU" dirty="0">
                <a:solidFill>
                  <a:srgbClr val="C00000"/>
                </a:solidFill>
              </a:rPr>
              <a:t>:</a:t>
            </a:r>
          </a:p>
          <a:p>
            <a:r>
              <a:rPr lang="ru-RU" u="sng" dirty="0">
                <a:solidFill>
                  <a:srgbClr val="C00000"/>
                </a:solidFill>
              </a:rPr>
              <a:t>Подвижные игры</a:t>
            </a:r>
            <a:r>
              <a:rPr lang="ru-RU" dirty="0">
                <a:solidFill>
                  <a:srgbClr val="C00000"/>
                </a:solidFill>
              </a:rPr>
              <a:t>: </a:t>
            </a:r>
            <a:r>
              <a:rPr lang="ru-RU" i="1" dirty="0" smtClean="0">
                <a:solidFill>
                  <a:srgbClr val="C00000"/>
                </a:solidFill>
              </a:rPr>
              <a:t>«Золотые ворота»</a:t>
            </a:r>
            <a:r>
              <a:rPr lang="ru-RU" dirty="0" smtClean="0">
                <a:solidFill>
                  <a:srgbClr val="C00000"/>
                </a:solidFill>
              </a:rPr>
              <a:t>, «Хромая лиса», «</a:t>
            </a:r>
            <a:r>
              <a:rPr lang="ru-RU" dirty="0" err="1" smtClean="0">
                <a:solidFill>
                  <a:srgbClr val="C00000"/>
                </a:solidFill>
              </a:rPr>
              <a:t>Картопля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r>
              <a:rPr lang="ru-RU" i="1" dirty="0">
                <a:solidFill>
                  <a:srgbClr val="C00000"/>
                </a:solidFill>
              </a:rPr>
              <a:t> </a:t>
            </a:r>
            <a:r>
              <a:rPr lang="ru-RU" i="1" dirty="0" smtClean="0">
                <a:solidFill>
                  <a:srgbClr val="C00000"/>
                </a:solidFill>
              </a:rPr>
              <a:t>«Жмурки»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u="sng" dirty="0">
                <a:solidFill>
                  <a:srgbClr val="C00000"/>
                </a:solidFill>
              </a:rPr>
              <a:t>Словесные игры</a:t>
            </a:r>
            <a:r>
              <a:rPr lang="ru-RU" dirty="0">
                <a:solidFill>
                  <a:srgbClr val="C00000"/>
                </a:solidFill>
              </a:rPr>
              <a:t>: </a:t>
            </a:r>
            <a:r>
              <a:rPr lang="ru-RU" i="1" dirty="0">
                <a:solidFill>
                  <a:srgbClr val="C00000"/>
                </a:solidFill>
              </a:rPr>
              <a:t>«Назови волшебное слово»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i="1" dirty="0" smtClean="0">
                <a:solidFill>
                  <a:srgbClr val="C00000"/>
                </a:solidFill>
              </a:rPr>
              <a:t>«</a:t>
            </a:r>
            <a:r>
              <a:rPr lang="ru-RU" i="1" dirty="0">
                <a:solidFill>
                  <a:srgbClr val="C00000"/>
                </a:solidFill>
              </a:rPr>
              <a:t>Доскажи словечко</a:t>
            </a:r>
            <a:r>
              <a:rPr lang="ru-RU" i="1" dirty="0" smtClean="0">
                <a:solidFill>
                  <a:srgbClr val="C00000"/>
                </a:solidFill>
              </a:rPr>
              <a:t>» </a:t>
            </a:r>
            <a:r>
              <a:rPr lang="ru-RU" dirty="0" smtClean="0">
                <a:solidFill>
                  <a:srgbClr val="C00000"/>
                </a:solidFill>
              </a:rPr>
              <a:t>»Скажи комплимент»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u="sng" dirty="0">
                <a:solidFill>
                  <a:srgbClr val="C00000"/>
                </a:solidFill>
              </a:rPr>
              <a:t>Дидактические игры</a:t>
            </a:r>
            <a:r>
              <a:rPr lang="ru-RU" dirty="0">
                <a:solidFill>
                  <a:srgbClr val="C00000"/>
                </a:solidFill>
              </a:rPr>
              <a:t>: «Узнай костюм по описанию", «Найди характерные признаки".</a:t>
            </a:r>
          </a:p>
          <a:p>
            <a:r>
              <a:rPr lang="ru-RU" u="sng" dirty="0">
                <a:solidFill>
                  <a:srgbClr val="C00000"/>
                </a:solidFill>
              </a:rPr>
              <a:t>Игровые ситуации</a:t>
            </a:r>
            <a:r>
              <a:rPr lang="ru-RU" dirty="0">
                <a:solidFill>
                  <a:srgbClr val="C00000"/>
                </a:solidFill>
              </a:rPr>
              <a:t>: </a:t>
            </a:r>
            <a:r>
              <a:rPr lang="ru-RU" i="1" dirty="0">
                <a:solidFill>
                  <a:srgbClr val="C00000"/>
                </a:solidFill>
              </a:rPr>
              <a:t>«Как можно найти общий язык»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i="1" dirty="0">
                <a:solidFill>
                  <a:srgbClr val="C00000"/>
                </a:solidFill>
              </a:rPr>
              <a:t>«Правила поведения для воспитанных детей»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  <a:p>
            <a:r>
              <a:rPr lang="ru-RU" dirty="0">
                <a:solidFill>
                  <a:srgbClr val="C00000"/>
                </a:solidFill>
              </a:rPr>
              <a:t>Социально-коммуникативная и познавательная </a:t>
            </a:r>
            <a:r>
              <a:rPr lang="ru-RU" u="sng" dirty="0">
                <a:solidFill>
                  <a:srgbClr val="C00000"/>
                </a:solidFill>
              </a:rPr>
              <a:t>деятельность</a:t>
            </a:r>
            <a:r>
              <a:rPr lang="ru-RU" dirty="0">
                <a:solidFill>
                  <a:srgbClr val="C00000"/>
                </a:solidFill>
              </a:rPr>
              <a:t>:</a:t>
            </a:r>
          </a:p>
          <a:p>
            <a:r>
              <a:rPr lang="ru-RU" u="sng" dirty="0">
                <a:solidFill>
                  <a:srgbClr val="C00000"/>
                </a:solidFill>
              </a:rPr>
              <a:t>Беседы</a:t>
            </a:r>
            <a:r>
              <a:rPr lang="ru-RU" dirty="0">
                <a:solidFill>
                  <a:srgbClr val="C00000"/>
                </a:solidFill>
              </a:rPr>
              <a:t>: </a:t>
            </a:r>
            <a:r>
              <a:rPr lang="ru-RU" i="1" dirty="0">
                <a:solidFill>
                  <a:srgbClr val="C00000"/>
                </a:solidFill>
              </a:rPr>
              <a:t>«Поговорим о дружбе»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i="1" dirty="0">
                <a:solidFill>
                  <a:srgbClr val="C00000"/>
                </a:solidFill>
              </a:rPr>
              <a:t>«Человек без друзей - что дерево без </a:t>
            </a:r>
            <a:r>
              <a:rPr lang="ru-RU" i="1" dirty="0" err="1">
                <a:solidFill>
                  <a:srgbClr val="C00000"/>
                </a:solidFill>
              </a:rPr>
              <a:t>кор</a:t>
            </a:r>
            <a:r>
              <a:rPr lang="ru-RU" i="1" dirty="0">
                <a:solidFill>
                  <a:srgbClr val="C00000"/>
                </a:solidFill>
              </a:rPr>
              <a:t>-ней»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  <a:p>
            <a:r>
              <a:rPr lang="ru-RU" u="sng" dirty="0">
                <a:solidFill>
                  <a:srgbClr val="C00000"/>
                </a:solidFill>
              </a:rPr>
              <a:t>Презентация</a:t>
            </a:r>
            <a:r>
              <a:rPr lang="ru-RU" dirty="0">
                <a:solidFill>
                  <a:srgbClr val="C00000"/>
                </a:solidFill>
              </a:rPr>
              <a:t>: </a:t>
            </a:r>
            <a:r>
              <a:rPr lang="ru-RU" i="1" dirty="0">
                <a:solidFill>
                  <a:srgbClr val="C00000"/>
                </a:solidFill>
              </a:rPr>
              <a:t>«Национальный костюм»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i="1" dirty="0">
                <a:solidFill>
                  <a:srgbClr val="C00000"/>
                </a:solidFill>
              </a:rPr>
              <a:t>«Путешествие по России</a:t>
            </a:r>
            <a:r>
              <a:rPr lang="ru-RU" i="1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Прослушивание аудиозаписи </a:t>
            </a:r>
            <a:r>
              <a:rPr lang="ru-RU" u="sng" dirty="0">
                <a:solidFill>
                  <a:srgbClr val="C00000"/>
                </a:solidFill>
              </a:rPr>
              <a:t>песен</a:t>
            </a:r>
            <a:r>
              <a:rPr lang="ru-RU" dirty="0">
                <a:solidFill>
                  <a:srgbClr val="C00000"/>
                </a:solidFill>
              </a:rPr>
              <a:t>: </a:t>
            </a:r>
            <a:r>
              <a:rPr lang="ru-RU" i="1" dirty="0">
                <a:solidFill>
                  <a:srgbClr val="C00000"/>
                </a:solidFill>
              </a:rPr>
              <a:t>«Вместе весело шагать»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i="1" dirty="0">
                <a:solidFill>
                  <a:srgbClr val="C00000"/>
                </a:solidFill>
              </a:rPr>
              <a:t>«Если с другом вышел в путь»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i="1" dirty="0">
                <a:solidFill>
                  <a:srgbClr val="C00000"/>
                </a:solidFill>
              </a:rPr>
              <a:t>«Я, ты, он, она»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  <a:p>
            <a:r>
              <a:rPr lang="ru-RU" dirty="0">
                <a:solidFill>
                  <a:srgbClr val="C00000"/>
                </a:solidFill>
              </a:rPr>
              <a:t>Речевое развитие и чтение художественной </a:t>
            </a:r>
            <a:r>
              <a:rPr lang="ru-RU" u="sng" dirty="0">
                <a:solidFill>
                  <a:srgbClr val="C00000"/>
                </a:solidFill>
              </a:rPr>
              <a:t>литературы</a:t>
            </a:r>
            <a:r>
              <a:rPr lang="ru-RU" dirty="0">
                <a:solidFill>
                  <a:srgbClr val="C00000"/>
                </a:solidFill>
              </a:rPr>
              <a:t>:</a:t>
            </a:r>
          </a:p>
          <a:p>
            <a:r>
              <a:rPr lang="ru-RU" dirty="0">
                <a:solidFill>
                  <a:srgbClr val="C00000"/>
                </a:solidFill>
              </a:rPr>
              <a:t>Чтение, пересказ и обсуждение сказок и стихотворений народов </a:t>
            </a:r>
            <a:r>
              <a:rPr lang="ru-RU" u="sng" dirty="0">
                <a:solidFill>
                  <a:srgbClr val="C00000"/>
                </a:solidFill>
              </a:rPr>
              <a:t>мира</a:t>
            </a:r>
            <a:r>
              <a:rPr lang="ru-RU" dirty="0">
                <a:solidFill>
                  <a:srgbClr val="C00000"/>
                </a:solidFill>
              </a:rPr>
              <a:t>:</a:t>
            </a:r>
          </a:p>
          <a:p>
            <a:r>
              <a:rPr lang="ru-RU" i="1" dirty="0">
                <a:solidFill>
                  <a:srgbClr val="C00000"/>
                </a:solidFill>
              </a:rPr>
              <a:t>«Колобок»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i="1" dirty="0">
                <a:solidFill>
                  <a:srgbClr val="C00000"/>
                </a:solidFill>
              </a:rPr>
              <a:t>«Колосок»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i="1" dirty="0">
                <a:solidFill>
                  <a:srgbClr val="C00000"/>
                </a:solidFill>
              </a:rPr>
              <a:t>«Кошкин дом»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  <a:p>
            <a:r>
              <a:rPr lang="ru-RU" dirty="0">
                <a:solidFill>
                  <a:srgbClr val="C00000"/>
                </a:solidFill>
              </a:rPr>
              <a:t>Чтение и разучивание стихов, пословиц, песен о добре, дружбе и друзьях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dirty="0">
                <a:solidFill>
                  <a:srgbClr val="C00000"/>
                </a:solidFill>
              </a:rPr>
              <a:t>Оформление </a:t>
            </a:r>
            <a:r>
              <a:rPr lang="ru-RU" dirty="0" smtClean="0">
                <a:solidFill>
                  <a:srgbClr val="C00000"/>
                </a:solidFill>
              </a:rPr>
              <a:t>патриотического </a:t>
            </a:r>
            <a:r>
              <a:rPr lang="ru-RU" u="sng" dirty="0" smtClean="0">
                <a:solidFill>
                  <a:srgbClr val="C00000"/>
                </a:solidFill>
              </a:rPr>
              <a:t>уголка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 этап подготовительный </a:t>
            </a:r>
            <a:r>
              <a:rPr lang="ru-RU" b="1" dirty="0" smtClean="0">
                <a:solidFill>
                  <a:srgbClr val="C00000"/>
                </a:solidFill>
              </a:rPr>
              <a:t>- подготовлены</a:t>
            </a:r>
            <a:r>
              <a:rPr lang="ru-RU" dirty="0">
                <a:solidFill>
                  <a:srgbClr val="C00000"/>
                </a:solidFill>
              </a:rPr>
              <a:t>:</a:t>
            </a:r>
          </a:p>
          <a:p>
            <a:r>
              <a:rPr lang="ru-RU" dirty="0">
                <a:solidFill>
                  <a:srgbClr val="C00000"/>
                </a:solidFill>
              </a:rPr>
              <a:t>- иллюстрации по теме </a:t>
            </a:r>
            <a:r>
              <a:rPr lang="ru-RU" b="1" dirty="0">
                <a:solidFill>
                  <a:srgbClr val="C00000"/>
                </a:solidFill>
              </a:rPr>
              <a:t>толерантности</a:t>
            </a:r>
            <a:r>
              <a:rPr lang="ru-RU" dirty="0">
                <a:solidFill>
                  <a:srgbClr val="C00000"/>
                </a:solidFill>
              </a:rPr>
              <a:t>;</a:t>
            </a:r>
          </a:p>
          <a:p>
            <a:r>
              <a:rPr lang="ru-RU" dirty="0">
                <a:solidFill>
                  <a:srgbClr val="C00000"/>
                </a:solidFill>
              </a:rPr>
              <a:t>- настольно-печатные игры, книжки-раскраски;</a:t>
            </a:r>
          </a:p>
          <a:p>
            <a:r>
              <a:rPr lang="ru-RU" dirty="0">
                <a:solidFill>
                  <a:srgbClr val="C00000"/>
                </a:solidFill>
              </a:rPr>
              <a:t>- художественная литература, сказки народов мира;</a:t>
            </a:r>
          </a:p>
          <a:p>
            <a:r>
              <a:rPr lang="ru-RU" dirty="0">
                <a:solidFill>
                  <a:srgbClr val="C00000"/>
                </a:solidFill>
              </a:rPr>
              <a:t>- стихи, пословицы и поговорки.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301208"/>
            <a:ext cx="19637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297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51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2</a:t>
            </a:r>
            <a:r>
              <a:rPr lang="en-US" sz="2400" dirty="0"/>
              <a:t> </a:t>
            </a:r>
            <a:r>
              <a:rPr lang="ru-RU" sz="2400" dirty="0" smtClean="0"/>
              <a:t>этап основной.( </a:t>
            </a:r>
            <a:r>
              <a:rPr lang="ru-RU" dirty="0"/>
              <a:t>Реализация </a:t>
            </a:r>
            <a:r>
              <a:rPr lang="ru-RU" dirty="0" smtClean="0"/>
              <a:t>проекта</a:t>
            </a:r>
            <a:r>
              <a:rPr lang="ru-RU" sz="2400" dirty="0" smtClean="0"/>
              <a:t>)</a:t>
            </a:r>
          </a:p>
          <a:p>
            <a:r>
              <a:rPr lang="ru-RU" sz="2400" u="sng" dirty="0" smtClean="0">
                <a:solidFill>
                  <a:srgbClr val="C00000"/>
                </a:solidFill>
              </a:rPr>
              <a:t>Продуктивная </a:t>
            </a:r>
            <a:r>
              <a:rPr lang="ru-RU" sz="2400" u="sng" dirty="0">
                <a:solidFill>
                  <a:srgbClr val="C00000"/>
                </a:solidFill>
              </a:rPr>
              <a:t>деятельность</a:t>
            </a:r>
            <a:r>
              <a:rPr lang="ru-RU" sz="2400" dirty="0">
                <a:solidFill>
                  <a:srgbClr val="C00000"/>
                </a:solidFill>
              </a:rPr>
              <a:t>:</a:t>
            </a:r>
          </a:p>
          <a:p>
            <a:r>
              <a:rPr lang="ru-RU" sz="2400" u="sng" dirty="0">
                <a:solidFill>
                  <a:srgbClr val="C00000"/>
                </a:solidFill>
              </a:rPr>
              <a:t>Рисование</a:t>
            </a:r>
            <a:r>
              <a:rPr lang="ru-RU" sz="2400" dirty="0">
                <a:solidFill>
                  <a:srgbClr val="C00000"/>
                </a:solidFill>
              </a:rPr>
              <a:t>: </a:t>
            </a:r>
            <a:r>
              <a:rPr lang="ru-RU" sz="2400" i="1" dirty="0" smtClean="0">
                <a:solidFill>
                  <a:srgbClr val="C00000"/>
                </a:solidFill>
              </a:rPr>
              <a:t>«Мы -  дети планеты Земля»</a:t>
            </a:r>
            <a:endParaRPr lang="ru-RU" sz="2400" dirty="0">
              <a:solidFill>
                <a:srgbClr val="C00000"/>
              </a:solidFill>
            </a:endParaRPr>
          </a:p>
          <a:p>
            <a:r>
              <a:rPr lang="ru-RU" sz="2400" dirty="0">
                <a:solidFill>
                  <a:srgbClr val="C00000"/>
                </a:solidFill>
              </a:rPr>
              <a:t>Конструирование из бумаги </a:t>
            </a:r>
            <a:r>
              <a:rPr lang="ru-RU" sz="2400" i="1" dirty="0">
                <a:solidFill>
                  <a:srgbClr val="C00000"/>
                </a:solidFill>
              </a:rPr>
              <a:t>«Хоровод народов мира»</a:t>
            </a:r>
            <a:r>
              <a:rPr lang="ru-RU" sz="2400" dirty="0">
                <a:solidFill>
                  <a:srgbClr val="C00000"/>
                </a:solidFill>
              </a:rPr>
              <a:t>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Взаимодействие с родителями </a:t>
            </a:r>
            <a:r>
              <a:rPr lang="ru-RU" sz="2400" u="sng" dirty="0">
                <a:solidFill>
                  <a:srgbClr val="C00000"/>
                </a:solidFill>
              </a:rPr>
              <a:t>детей</a:t>
            </a:r>
            <a:r>
              <a:rPr lang="ru-RU" sz="2400" dirty="0">
                <a:solidFill>
                  <a:srgbClr val="C00000"/>
                </a:solidFill>
              </a:rPr>
              <a:t>: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Оформлен информационный уголок для родителей.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" y="2804689"/>
            <a:ext cx="5404414" cy="4053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330390"/>
            <a:ext cx="3384376" cy="45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5645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</TotalTime>
  <Words>509</Words>
  <Application>Microsoft Office PowerPoint</Application>
  <PresentationFormat>Экран (4:3)</PresentationFormat>
  <Paragraphs>68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Шамиль</cp:lastModifiedBy>
  <cp:revision>29</cp:revision>
  <dcterms:created xsi:type="dcterms:W3CDTF">2018-11-19T16:39:07Z</dcterms:created>
  <dcterms:modified xsi:type="dcterms:W3CDTF">2019-11-11T21:10:07Z</dcterms:modified>
</cp:coreProperties>
</file>